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7"/>
  </p:notesMasterIdLst>
  <p:handoutMasterIdLst>
    <p:handoutMasterId r:id="rId58"/>
  </p:handoutMasterIdLst>
  <p:sldIdLst>
    <p:sldId id="256" r:id="rId2"/>
    <p:sldId id="558" r:id="rId3"/>
    <p:sldId id="538" r:id="rId4"/>
    <p:sldId id="455" r:id="rId5"/>
    <p:sldId id="539" r:id="rId6"/>
    <p:sldId id="583" r:id="rId7"/>
    <p:sldId id="450" r:id="rId8"/>
    <p:sldId id="584" r:id="rId9"/>
    <p:sldId id="585" r:id="rId10"/>
    <p:sldId id="495" r:id="rId11"/>
    <p:sldId id="571" r:id="rId12"/>
    <p:sldId id="498" r:id="rId13"/>
    <p:sldId id="462" r:id="rId14"/>
    <p:sldId id="540" r:id="rId15"/>
    <p:sldId id="541" r:id="rId16"/>
    <p:sldId id="543" r:id="rId17"/>
    <p:sldId id="542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2" r:id="rId26"/>
    <p:sldId id="553" r:id="rId27"/>
    <p:sldId id="551" r:id="rId28"/>
    <p:sldId id="554" r:id="rId29"/>
    <p:sldId id="555" r:id="rId30"/>
    <p:sldId id="557" r:id="rId31"/>
    <p:sldId id="559" r:id="rId32"/>
    <p:sldId id="562" r:id="rId33"/>
    <p:sldId id="563" r:id="rId34"/>
    <p:sldId id="564" r:id="rId35"/>
    <p:sldId id="565" r:id="rId36"/>
    <p:sldId id="560" r:id="rId37"/>
    <p:sldId id="561" r:id="rId38"/>
    <p:sldId id="566" r:id="rId39"/>
    <p:sldId id="567" r:id="rId40"/>
    <p:sldId id="568" r:id="rId41"/>
    <p:sldId id="569" r:id="rId42"/>
    <p:sldId id="570" r:id="rId43"/>
    <p:sldId id="572" r:id="rId44"/>
    <p:sldId id="573" r:id="rId45"/>
    <p:sldId id="574" r:id="rId46"/>
    <p:sldId id="575" r:id="rId47"/>
    <p:sldId id="576" r:id="rId48"/>
    <p:sldId id="577" r:id="rId49"/>
    <p:sldId id="578" r:id="rId50"/>
    <p:sldId id="579" r:id="rId51"/>
    <p:sldId id="580" r:id="rId52"/>
    <p:sldId id="581" r:id="rId53"/>
    <p:sldId id="582" r:id="rId54"/>
    <p:sldId id="556" r:id="rId55"/>
    <p:sldId id="58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FFFF99"/>
    <a:srgbClr val="CC99FF"/>
    <a:srgbClr val="99FF66"/>
    <a:srgbClr val="6699FF"/>
    <a:srgbClr val="0080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 autoAdjust="0"/>
    <p:restoredTop sz="98450" autoAdjust="0"/>
  </p:normalViewPr>
  <p:slideViewPr>
    <p:cSldViewPr>
      <p:cViewPr varScale="1">
        <p:scale>
          <a:sx n="131" d="100"/>
          <a:sy n="131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DE455-F6F3-4F4E-A0EB-B787F7D12F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5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7058-DDB9-094A-8FDF-05E40C18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7F1A5-4714-0548-A0E3-2128E4FE8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F5F-5A3C-4A48-A60F-C04D3215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422E-63C2-E845-840E-A77B8B0F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E397-A34A-D04C-AB06-43EDCF8E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24E1-6ABE-C74C-9300-D7BE7BE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70F93-CF5B-1B4F-84AF-E110DE76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F1B3-201D-3B49-A4A7-D93C3E91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0A94-5695-1E42-BF0F-948C5FD0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E621F-3D9C-FC42-919D-54C91AD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08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8E030-6E67-6A41-B4FA-86B7619ED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132AA-02FD-8C4A-B632-EB36510C6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33BC-AE34-B947-A61B-C551EBB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0BA6-80A0-B348-846A-4C4FAED2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095B-8D09-494B-9499-942143F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4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2A35-2A5B-AC49-B410-E2C974B8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B302-8C35-1A4F-8F32-51DBB1C5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2A136-011A-B443-85DD-961B5DE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7823-0C11-5541-BF16-C0927B6A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A8AF-2654-7949-A004-F8333FC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9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7760-75F5-3A45-A3DB-72345B68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F346-E19E-3B4D-A48A-FF139505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12F4-B69D-AA4A-920F-7CC4A776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71B2-26E4-854E-9E0C-A3B9EFA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8C46-A48A-6E48-8C01-F375B23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50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893-D981-6543-82C8-CB683B31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FE29-F7D5-D14D-86A6-8BA0C8DB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E8BDA-214B-BF45-827B-038B7454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BA076-5055-D549-BED1-A711BE75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745B2-6544-DD4A-94DE-9B1824F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C1428-0CD8-B441-BBF6-396718F4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770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03A-9E44-BC43-8B4F-F914F783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3F48-12B0-D84A-897D-0BAE3BC1E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BB12-EC44-0F47-BA6D-AA17ACA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888B0-8617-AC4B-8FDA-AEE7A6F6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C642-92DF-0D4B-9A29-2275349F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2735D-95B0-034C-B880-1ED66EC8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3BE3D-EBBC-FD4B-9890-2170DCD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6B64C-C97D-7D4B-A78F-3B703DCA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9B52-71C7-9A46-8CD8-D5D529F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688EA-96D7-1D45-9CE2-3EDAC5C3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2195-2A9F-D54C-A2BE-EB75AC9C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4D48C-1C97-364E-BC0A-96AA30C5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BCCE9-0E43-CE43-9C05-B033C8C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F7D35-3CFD-9245-93C8-E9D11A0B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548C-2C3A-5541-8D1D-E9ACFFF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39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3A7-8749-BF4C-B703-032D6794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1270-2E05-F54C-812D-F8F292CE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A72FA-D9B0-F64F-A9EC-0E0D8159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757B6-226D-6D4D-AD15-7AD71E4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40B89-E2FE-8449-A64A-1CCD8151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123CD-9B92-9D48-B762-C6C67B4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47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5062-2C27-F04D-A31F-0427E0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DFDB7-4884-8E4B-B9AB-3F795BAF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BBDF-7BE8-254D-8804-2106E541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701D-4D46-EB4A-9B22-B9FA5D5E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DF71-EC1F-C445-99C9-DAFDEDC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EBE2B-3B7D-7E48-B946-AEF7FB7A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695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594D3-FCD3-F14A-A18E-3628A9DD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1714F-5686-5743-9023-BAEF696D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4FE9-ADFC-C34E-AD64-C7DCE297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C08C-BA72-6843-9157-774DE288B46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61C3-B075-B243-940E-515428AA7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6122-D4E5-7F4A-98E7-132D41E9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:a16="http://schemas.microsoft.com/office/drawing/2014/main" id="{6C3FB6BB-5285-3042-A28F-C4F95B4C0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0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download.html" TargetMode="External"/><Relationship Id="rId2" Type="http://schemas.openxmlformats.org/officeDocument/2006/relationships/hyperlink" Target="https://www.tableau.com/academic/studen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academic/students" TargetMode="External"/><Relationship Id="rId2" Type="http://schemas.openxmlformats.org/officeDocument/2006/relationships/hyperlink" Target="https://www.splunk.com/en_us/about-us/splunk-pledge/academic-license-application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robert.Nicholson@sjsu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ebaim.org/resources/contrastchecke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lestone.com/pages/color-blindness-simulator-1" TargetMode="External"/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robert.Nicholson@sjsu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DATA 230</a:t>
            </a:r>
            <a:br>
              <a:rPr lang="en-US" altLang="x-none" sz="3200" dirty="0"/>
            </a:br>
            <a:r>
              <a:rPr lang="en-US" altLang="x-none" sz="3200" dirty="0"/>
              <a:t>Data Visualization</a:t>
            </a:r>
            <a:br>
              <a:rPr lang="en-US" altLang="x-none" sz="3600" dirty="0"/>
            </a:br>
            <a:r>
              <a:rPr lang="en-US" altLang="x-none" sz="2400" dirty="0"/>
              <a:t>Week 4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x-none" dirty="0"/>
              <a:t>Department of Applied Data Science</a:t>
            </a:r>
            <a:br>
              <a:rPr lang="en-US" altLang="x-none" dirty="0"/>
            </a:br>
            <a:r>
              <a:rPr lang="en-US" altLang="x-none" dirty="0"/>
              <a:t>San Jose State University</a:t>
            </a:r>
            <a:br>
              <a:rPr lang="en-US" altLang="x-none" dirty="0"/>
            </a:br>
            <a:br>
              <a:rPr lang="en-US" altLang="x-none" sz="1000" dirty="0"/>
            </a:br>
            <a:br>
              <a:rPr lang="en-US" altLang="x-none" dirty="0"/>
            </a:br>
            <a:r>
              <a:rPr lang="en-US" altLang="x-none" dirty="0"/>
              <a:t>Instructor: Robert Nicholson</a:t>
            </a:r>
          </a:p>
          <a:p>
            <a:pPr algn="ctr"/>
            <a:r>
              <a:rPr lang="en-US" altLang="x-none" dirty="0" err="1"/>
              <a:t>sjsu.edu</a:t>
            </a:r>
            <a:r>
              <a:rPr lang="en-US" altLang="x-none" dirty="0"/>
              <a:t>/people/</a:t>
            </a:r>
            <a:r>
              <a:rPr lang="en-US" altLang="x-none" dirty="0" err="1"/>
              <a:t>robert.nicholson</a:t>
            </a:r>
            <a:endParaRPr lang="en-US" altLang="x-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5A7A4AD9-282A-1D42-BDC8-5281B49D17A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5111-7C04-7706-899A-33F17051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Splunk</a:t>
            </a:r>
            <a:br>
              <a:rPr lang="en-US" dirty="0"/>
            </a:br>
            <a:r>
              <a:rPr lang="en-US" dirty="0"/>
              <a:t>for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ECD7B-C517-884B-A328-1A552263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989F-BA1F-9F6E-E84F-A10EB8A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11B3-C37F-8B4A-4945-55A939A7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the second lecture:</a:t>
            </a:r>
          </a:p>
          <a:p>
            <a:pPr lvl="1"/>
            <a:r>
              <a:rPr lang="en-US" sz="2500" dirty="0"/>
              <a:t>Aggregating data from multiple sources</a:t>
            </a:r>
          </a:p>
          <a:p>
            <a:pPr lvl="1"/>
            <a:r>
              <a:rPr lang="en-US" sz="2500" dirty="0"/>
              <a:t>Monitoring real-time data</a:t>
            </a:r>
          </a:p>
          <a:p>
            <a:pPr lvl="1"/>
            <a:r>
              <a:rPr lang="en-US" sz="2500" dirty="0"/>
              <a:t>Automating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1BFC4-E985-CD4B-A78A-1223914D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7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04E3-1E7D-22FB-477C-90E38DC8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7D6A-9EFE-703D-4FC4-3AD894EF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Splunk is a software platform to search, analyze and visualize big-data or machine-generated data gathered from the websites, applications, sensors, devices, etc.</a:t>
            </a:r>
          </a:p>
          <a:p>
            <a:endParaRPr lang="en-US" sz="2800" dirty="0"/>
          </a:p>
          <a:p>
            <a:r>
              <a:rPr lang="en-US" sz="2800" dirty="0"/>
              <a:t>Download a 60-day Splunk trial:</a:t>
            </a:r>
          </a:p>
          <a:p>
            <a:pPr marL="342900" lvl="1" indent="0">
              <a:buNone/>
            </a:pPr>
            <a:br>
              <a:rPr lang="en-US" sz="1400" dirty="0">
                <a:hlinkClick r:id="rId2"/>
              </a:rPr>
            </a:br>
            <a:r>
              <a:rPr lang="en-US" sz="2200" dirty="0">
                <a:hlinkClick r:id="rId3"/>
              </a:rPr>
              <a:t>https://www.splunk.com/en_us/download.html</a:t>
            </a:r>
            <a:r>
              <a:rPr lang="en-US" sz="2200" dirty="0"/>
              <a:t> </a:t>
            </a:r>
          </a:p>
          <a:p>
            <a:pPr marL="342900" lvl="1" indent="0">
              <a:buNone/>
            </a:pPr>
            <a:endParaRPr lang="en-US" sz="2200" dirty="0"/>
          </a:p>
          <a:p>
            <a:r>
              <a:rPr lang="en-US" sz="2500" dirty="0"/>
              <a:t>When launched, Splunk runs in your web browser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677-B08B-3529-E62A-A9DE0C40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8265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in a Web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68653-E562-456D-7770-DB6B8922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17342"/>
            <a:ext cx="7772400" cy="45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49DB-4FA0-513C-82A1-8ECE2694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/ Ongoing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1E8DF-42C1-15FC-C4C4-EF780020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Splunk gathers an aggregates data from multiple sources in real-time (as it happens)</a:t>
            </a:r>
          </a:p>
          <a:p>
            <a:r>
              <a:rPr lang="en-US" sz="2800" dirty="0"/>
              <a:t>Data analysis steps are programmed and automated</a:t>
            </a:r>
          </a:p>
          <a:p>
            <a:r>
              <a:rPr lang="en-US" sz="2800" dirty="0"/>
              <a:t>Produces graphs, charts, visualizations, dashboards</a:t>
            </a:r>
          </a:p>
          <a:p>
            <a:r>
              <a:rPr lang="en-US" sz="2800" dirty="0"/>
              <a:t>Integrated with major business apps such as Salesforce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u="sng" dirty="0"/>
              <a:t>Competitors</a:t>
            </a:r>
          </a:p>
          <a:p>
            <a:r>
              <a:rPr lang="en-US" sz="2800" dirty="0"/>
              <a:t>SolarWinds, Riverbed, ManageEngine, IBM </a:t>
            </a:r>
            <a:r>
              <a:rPr lang="en-US" sz="2800" dirty="0" err="1"/>
              <a:t>SevOne</a:t>
            </a:r>
            <a:r>
              <a:rPr lang="en-US" sz="2800" dirty="0"/>
              <a:t>, Nagios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86004-F8A6-6959-5974-F713C82A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13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6441-CB08-4930-BCDB-D990D963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636E-3C2A-3CE0-E3A3-F1FFBA713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715"/>
            <a:ext cx="7886700" cy="4351338"/>
          </a:xfrm>
        </p:spPr>
        <p:txBody>
          <a:bodyPr/>
          <a:lstStyle/>
          <a:p>
            <a:r>
              <a:rPr lang="en-US" sz="2800" dirty="0"/>
              <a:t>Typically used in a TEAM environment</a:t>
            </a:r>
          </a:p>
          <a:p>
            <a:pPr lvl="1"/>
            <a:r>
              <a:rPr lang="en-US" sz="2500" dirty="0"/>
              <a:t>Programmer / IT specialist</a:t>
            </a:r>
          </a:p>
          <a:p>
            <a:pPr lvl="1"/>
            <a:r>
              <a:rPr lang="en-US" sz="2500" dirty="0"/>
              <a:t>Marketer</a:t>
            </a:r>
          </a:p>
          <a:p>
            <a:pPr lvl="1"/>
            <a:r>
              <a:rPr lang="en-US" sz="2500" dirty="0"/>
              <a:t>Data Scientist</a:t>
            </a:r>
          </a:p>
          <a:p>
            <a:pPr lvl="1"/>
            <a:r>
              <a:rPr lang="en-US" sz="2500" dirty="0"/>
              <a:t>Graphic Designer</a:t>
            </a:r>
          </a:p>
          <a:p>
            <a:pPr lvl="1"/>
            <a:r>
              <a:rPr lang="en-US" sz="2500" dirty="0" err="1"/>
              <a:t>Etc</a:t>
            </a:r>
            <a:endParaRPr lang="en-US" sz="2500" dirty="0"/>
          </a:p>
          <a:p>
            <a:pPr lvl="1"/>
            <a:endParaRPr lang="en-US" sz="2500" dirty="0"/>
          </a:p>
          <a:p>
            <a:r>
              <a:rPr lang="en-US" sz="2800" dirty="0"/>
              <a:t>Requires Training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840DD-0A36-1399-ECAE-DB1B0C2A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2167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E78E-DE33-E5B7-7A52-3AC1309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&amp; Launch Splunk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2AD9-2F07-C396-8398-BE2CE27C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63" y="4107127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After you click Show Splunk, the Splunk Control Panel will open in a browser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4A51-ACC0-F196-A807-3EC895C8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EFE1-5694-212D-24DF-5D0FA304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62" y="1757100"/>
            <a:ext cx="5854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A082-13B6-2486-585A-B293D835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Settings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613C7B-54AA-B102-17E4-B46FFAF08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58" y="1600220"/>
            <a:ext cx="785851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9F9F8-BA16-7135-73CE-024ED347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5231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5834-7BD6-73F0-2018-EFB32F4C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 Input 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6E1B6-0738-D56B-735A-4130E27F3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42" y="1825625"/>
            <a:ext cx="785151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F5B2-061B-A649-CBA1-6A603547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72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D44D-0327-C29F-A7AC-E194CC3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Local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E43F2-3676-BF66-E1EE-6103A7D7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CB97D9-CDD4-C967-7F95-A7E1CFBC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805" y="1825625"/>
            <a:ext cx="7670390" cy="4351338"/>
          </a:xfrm>
        </p:spPr>
      </p:pic>
    </p:spTree>
    <p:extLst>
      <p:ext uri="{BB962C8B-B14F-4D97-AF65-F5344CB8AC3E}">
        <p14:creationId xmlns:p14="http://schemas.microsoft.com/office/powerpoint/2010/main" val="252268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FFBF-8D7F-E6FC-3C7D-CC8A2869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Classes will no longer be available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5064-08FE-A326-CA24-4A5941EA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/>
              <a:t>I have been told by the department chairman that I need to stick to the modality that is listed for the course. 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400" dirty="0"/>
              <a:t>DATA 230 is an "in-person" rather than a "hybrid" course, and therefore students are required to attend in person. 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EDA51-CB1A-9161-BB04-D77752D6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9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B3DD-E63F-7CB6-8D31-81C3F5C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Titanic Dataset (.csv file)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C4B70-8656-579D-6EDC-76C69C691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55" y="1825625"/>
            <a:ext cx="781508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E9CF3-9A83-E735-7B98-AE0640DE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871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3349-926A-9E7F-3690-134CDADB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8F72-92C3-06FE-A717-B76C62DF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2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prices.csv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3003-BBE0-FE7B-DA58-D2367784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445E-0ECB-C62A-0D2B-ACD61725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40" y="2077218"/>
            <a:ext cx="74549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27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399C-9E7C-E2D3-38AD-D577E404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“Lookups”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FFBEE-A672-E83F-3FD0-B6848780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816FE-EE38-D870-895F-93A339EF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09" y="1325903"/>
            <a:ext cx="6909381" cy="46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5281-A1D5-218E-1BBD-7461D42C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from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69E9E-4D46-A138-8E30-A41956C5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CE55-E07A-BE15-F453-33AE1940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3506"/>
            <a:ext cx="7772400" cy="23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C5F8-E9E0-46D0-95C6-CC32E22A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B7F7-9306-DC1B-4CA5-C450569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685EF-58F6-515B-B040-915B679B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690689"/>
            <a:ext cx="7772400" cy="32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0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E8AA-CD2C-92E6-C14E-1CAF1D4A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Widen Your Windows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D384C3-7D93-A7AE-3B18-A7F139B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0220"/>
            <a:ext cx="7886700" cy="41459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F5F80-4B83-FB70-C26C-8561A94A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92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A034-DD2F-0B7C-C0CA-76BF85F4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You’ll See a Lot More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8C199D-698C-DF3F-110E-48A46D25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62" y="1417342"/>
            <a:ext cx="7886700" cy="2915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D4F9B-8240-00B1-C147-9E5EF677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7231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7651-68EB-23AB-B837-4BE6E23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66D57-680B-29B7-BFBC-86C723A5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A7D07-D2D1-24F3-6039-4B331608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20"/>
            <a:ext cx="777240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23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93E8-FB46-D0C3-3A4D-85493518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Permissions are Private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6FB128-97CB-9E68-C72D-96AAA4237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079" y="1508781"/>
            <a:ext cx="610784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097FC-367E-DB2D-28DA-D7A75E7B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970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A18F-D6AD-2C7E-D930-A21D8AFA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Lookup ~ a Filter ~ a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F1A55-262B-FDB3-CA25-E9CD374A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D6A4-00AF-6841-4E5B-1D93DA7E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3" y="1705295"/>
            <a:ext cx="8017037" cy="24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C26B-CDC7-FA0B-ACC1-7574193D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 Presentation of the Week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61009E-9A01-88FD-2EED-CD9A90468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57" y="1406233"/>
            <a:ext cx="7133972" cy="50603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2F751-F7C0-6BA3-0FC3-238AC399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2681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C3DB-79FB-BF7F-1E7A-CDF9DDD7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Prices Lookup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34F79-79B5-93AA-9D51-0D155055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9727D-B796-9869-10C8-014608FD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8782"/>
            <a:ext cx="5989297" cy="2732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9D2B5-247A-4F04-7458-CBF82BCF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5" y="4617707"/>
            <a:ext cx="7772400" cy="12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B94F-DF67-AC0B-1F32-61F13557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D9E57-61CD-FF39-EBCF-5A56D2D6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FBA0B-EF7D-5E5A-59FE-98415710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7" y="1785756"/>
            <a:ext cx="4445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0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D69D-4C2A-49D4-7BAA-6D97FE89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the Search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035C54-2107-7C58-CA4C-04C62926C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62" y="1417342"/>
            <a:ext cx="71148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2F6DE-FCB8-7F92-7350-F302CAFD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2803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4582-CCDC-79AB-AC95-E579DEF2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7214A-66A6-27CD-B3EE-9D4B7E7A0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62" y="1600220"/>
            <a:ext cx="7886700" cy="36071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5664F-DAF3-5DA5-B19B-F2A82D34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84532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A29E-20FC-133B-4C9E-C4BCDB1E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Search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9D17-3CE5-7964-59AB-A8C83BFA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4433E-6A59-24CE-0E21-4E1D33BC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17342"/>
            <a:ext cx="7772400" cy="484803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73027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D3A8-1E8D-64B6-0D43-F40C01D8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CCDD-E637-9D3D-46A3-0CE95B2A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BA67-23B4-68D2-8E97-69F60E1B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0531-86E0-5BD8-CD2F-B340C46A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4193"/>
            <a:ext cx="7772400" cy="37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0571-5726-D7B5-28AA-154EBFF4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Automated Lookup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D97D8-6467-57E1-919C-1FB51AE9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B323-DC1F-607E-3FF0-25DCE77A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1333"/>
            <a:ext cx="7635199" cy="472896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7150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0AB9-19EF-5585-6C12-97508B3E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D5C7E-4A38-8F50-F16A-AA67128C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93" y="3848538"/>
            <a:ext cx="7886700" cy="1160448"/>
          </a:xfrm>
        </p:spPr>
        <p:txBody>
          <a:bodyPr/>
          <a:lstStyle/>
          <a:p>
            <a:r>
              <a:rPr lang="en-US" dirty="0"/>
              <a:t>Don’t Forget Permissions: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A21D-F43E-D914-D8FC-B5012E9F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0D911-BF94-FD26-D0EE-0F633527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7342"/>
            <a:ext cx="7772400" cy="224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54F96-92B2-3E17-FB1B-A7460C32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8" y="3867015"/>
            <a:ext cx="3108926" cy="23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37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B5B4-AAC3-2F06-FD69-11815062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Searches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2DA5-94B3-176A-B649-BB547B8D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E5256-B71B-2692-6AD2-97CB3BEA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4380"/>
            <a:ext cx="7772400" cy="37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6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39A5-A543-E2C0-2001-A858DDB6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A8D4C-6972-2A4B-DD6E-2B75D76B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81065-251C-4B88-18E4-AC81E4F4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8781"/>
            <a:ext cx="7772400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4F53-6E62-4633-7B26-2ED70337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Design – 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901C-8DF0-63AA-345D-F8A0445B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0"/>
            <a:ext cx="3669033" cy="4663389"/>
          </a:xfrm>
        </p:spPr>
        <p:txBody>
          <a:bodyPr>
            <a:normAutofit/>
          </a:bodyPr>
          <a:lstStyle/>
          <a:p>
            <a:r>
              <a:rPr lang="en-US" sz="2400" dirty="0"/>
              <a:t>Poor choice of chart type</a:t>
            </a:r>
          </a:p>
          <a:p>
            <a:r>
              <a:rPr lang="en-US" sz="2400" dirty="0"/>
              <a:t>Information overload</a:t>
            </a:r>
          </a:p>
          <a:p>
            <a:r>
              <a:rPr lang="en-US" sz="2400" dirty="0"/>
              <a:t>Misleading scale</a:t>
            </a:r>
          </a:p>
          <a:p>
            <a:r>
              <a:rPr lang="en-US" sz="2400" dirty="0"/>
              <a:t>Missing axis labels or scales</a:t>
            </a:r>
          </a:p>
          <a:p>
            <a:r>
              <a:rPr lang="en-US" sz="2400" u="sng" dirty="0">
                <a:solidFill>
                  <a:srgbClr val="C00000"/>
                </a:solidFill>
              </a:rPr>
              <a:t>Incorrect labels</a:t>
            </a:r>
          </a:p>
          <a:p>
            <a:r>
              <a:rPr lang="en-US" sz="2400" dirty="0"/>
              <a:t>Incorrect data</a:t>
            </a:r>
          </a:p>
          <a:p>
            <a:r>
              <a:rPr lang="en-US" sz="2400" dirty="0"/>
              <a:t>Burying (not highlighting) key information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F559-8BEA-2ACB-184B-3E563672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C17E24-F28A-CFBA-F1B8-6521AF9BBDA2}"/>
              </a:ext>
            </a:extLst>
          </p:cNvPr>
          <p:cNvSpPr txBox="1">
            <a:spLocks/>
          </p:cNvSpPr>
          <p:nvPr/>
        </p:nvSpPr>
        <p:spPr>
          <a:xfrm>
            <a:off x="4937756" y="1508781"/>
            <a:ext cx="3394716" cy="4297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Inaccessible</a:t>
            </a:r>
          </a:p>
          <a:p>
            <a:pPr lvl="1"/>
            <a:r>
              <a:rPr lang="en-US" sz="2500" dirty="0"/>
              <a:t>Type too small</a:t>
            </a:r>
          </a:p>
          <a:p>
            <a:pPr lvl="1"/>
            <a:r>
              <a:rPr lang="en-US" sz="2500" dirty="0"/>
              <a:t>Poor color choices</a:t>
            </a:r>
          </a:p>
          <a:p>
            <a:pPr lvl="1"/>
            <a:r>
              <a:rPr lang="en-US" sz="2500" dirty="0"/>
              <a:t>Use of audio cues or messages</a:t>
            </a:r>
          </a:p>
          <a:p>
            <a:r>
              <a:rPr lang="en-US" sz="2800" dirty="0"/>
              <a:t>Meaningless (distracting) decoration &amp; visual effects</a:t>
            </a:r>
          </a:p>
          <a:p>
            <a:r>
              <a:rPr lang="en-US" sz="2800" dirty="0"/>
              <a:t>Unclear (what does the graphic represent)</a:t>
            </a:r>
          </a:p>
          <a:p>
            <a:r>
              <a:rPr lang="en-US" sz="2800" dirty="0"/>
              <a:t>Poor aesthetics (ugly!)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5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0A2C-07BA-AC35-D342-20EA99A6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9325B-498F-5989-DBD9-3F81C564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DB050-46A4-4D9A-FBB2-E5F0DD8B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62" y="1758950"/>
            <a:ext cx="5080000" cy="33401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06218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4940-74AC-0D5A-E71E-D4D5F34F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Time Range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2BE04-275E-F939-DA21-7B60C469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F67C8-E77E-30D5-73D4-12A0E45A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30593"/>
            <a:ext cx="7772400" cy="492575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8460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C1CB-5659-8FA6-6631-36A59A8C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BDBE-CC5C-FD90-2B07-20686EA3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3BB7-B410-5894-6F9C-204448AE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" y="1508781"/>
            <a:ext cx="7772400" cy="42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2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663C-A17F-DD0B-AFE3-FA5F0B89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Online Shopping Cart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92A83-1AE9-38AA-8DB4-41125E17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F76BB-A0F2-5DEB-FA3F-1C05D72B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4" y="1632364"/>
            <a:ext cx="7772400" cy="46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0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728E-ABA2-5A8B-D9C3-3E182784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the Visualizations 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D5-8225-A654-F590-7D95748B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1B63A-6723-5BB4-EC7A-C95BD3B6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20"/>
            <a:ext cx="7772400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1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C5D0-4934-0190-3EC1-C2689C23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7FCF2-2924-B4B2-3C60-EC3BFC50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96E4F-EEC7-7147-D3FF-AC36BC83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2795"/>
            <a:ext cx="7772400" cy="46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2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22BA-ADEF-3F0E-9C27-D33A515F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73452-64EF-DA1E-54F9-56CDBAAF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88351-5345-EE89-DCC9-98B0AC47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772400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8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B66E-8DA1-9493-7725-DE3A4C40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Formatting: X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8B08A-0864-D4FE-9AE1-82FFEED0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1BFA6-944B-9CD6-1CF7-F51167BD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70" y="1417342"/>
            <a:ext cx="6400731" cy="21762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348D5-EF80-650C-15E9-DB63A075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892932"/>
            <a:ext cx="6313651" cy="213874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15594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F84E-C8BD-83EE-C0A1-C4B3EC65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Formatting: Y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E870C-FBB5-70E7-D323-2F9DD2DD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83B8C-0723-81D4-98EA-A20AABD3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4" y="1508782"/>
            <a:ext cx="3017487" cy="175876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3A286-D403-8148-3BC1-4ECB7C43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4" y="3429000"/>
            <a:ext cx="7772400" cy="260375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13953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CB4F-0246-39EB-B445-41577451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Chart Overlay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6E6B-C3F8-8DF4-EF8F-A41C8FB7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60FF-2119-128C-B480-0ACEF723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8" y="1690689"/>
            <a:ext cx="4445000" cy="35687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6478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AA629-2411-776A-74C3-97F6DEE6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48" y="1401763"/>
            <a:ext cx="6477000" cy="477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808E0-21C2-F115-0390-6D83EB88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Data Presentation of the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F7A0-65E7-DB40-D257-1A5FC23F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656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41B5-A172-0C41-0261-9F3BFDEC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with 2</a:t>
            </a:r>
            <a:r>
              <a:rPr lang="en-US" baseline="30000" dirty="0"/>
              <a:t>nd</a:t>
            </a:r>
            <a:r>
              <a:rPr lang="en-US" dirty="0"/>
              <a:t> Y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B3BDF-84EA-E82A-6C0E-F302A1E8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92BC6-BFF4-4044-10E5-242A085D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2" y="1773812"/>
            <a:ext cx="7915888" cy="26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6067-AA39-47D1-3DBC-9827E8DD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Chart as a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B8A9F-EB0A-BB0C-7B5D-CA22A2CD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6772-FA88-2554-09DD-7884B16B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492500" cy="23241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3618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B724-304C-99A1-92CF-F58432C5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07A9E-9D70-D6B9-2F9C-2922187A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3B0-9C4A-66C5-F0C3-1F4D6A98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4" y="1823701"/>
            <a:ext cx="7964908" cy="29768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6943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8952-B289-F2A0-C575-675E4D61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</a:t>
            </a:r>
            <a:r>
              <a:rPr lang="en-US" dirty="0" err="1"/>
              <a:t>Dono</a:t>
            </a:r>
            <a:r>
              <a:rPr lang="en-US" dirty="0"/>
              <a:t> with Splunk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441C-5E99-B94C-DAD7-310F4CB3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Aggregated Sales Transaction data with local Product ID to Name mapping</a:t>
            </a:r>
          </a:p>
          <a:p>
            <a:r>
              <a:rPr lang="en-US" sz="2800" dirty="0"/>
              <a:t>Enabled real-time reporting from live Sales Transaction data </a:t>
            </a:r>
          </a:p>
          <a:p>
            <a:r>
              <a:rPr lang="en-US" sz="2800" dirty="0"/>
              <a:t>Automated the filtering, reporting, and charting</a:t>
            </a:r>
          </a:p>
          <a:p>
            <a:r>
              <a:rPr lang="en-US" sz="2800" dirty="0"/>
              <a:t>Shared our work through the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0E4DD-7E2E-A798-C676-C68A1D58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6912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27D8-7D68-362B-6AC0-F11A4C2D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0C6B-AF67-8936-3F3B-2F50F0FCE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Get a student license for Splunk</a:t>
            </a:r>
          </a:p>
          <a:p>
            <a:pPr marL="342900" lvl="1" indent="0">
              <a:buNone/>
            </a:pPr>
            <a:r>
              <a:rPr lang="en-US" sz="2500" dirty="0">
                <a:hlinkClick r:id="rId2"/>
              </a:rPr>
              <a:t>https://www.splunk.com/en_us/about-us/splunk-pledge/academic-license-application.html</a:t>
            </a:r>
            <a:r>
              <a:rPr lang="en-US" sz="2500" dirty="0"/>
              <a:t> 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u="sng" dirty="0"/>
              <a:t>For Next Week</a:t>
            </a:r>
          </a:p>
          <a:p>
            <a:endParaRPr lang="en-US" sz="2800" dirty="0"/>
          </a:p>
          <a:p>
            <a:r>
              <a:rPr lang="en-US" sz="2800" dirty="0"/>
              <a:t>Get your student license for Tableau </a:t>
            </a:r>
          </a:p>
          <a:p>
            <a:pPr marL="342900" lvl="1" indent="0">
              <a:buNone/>
            </a:pPr>
            <a:r>
              <a:rPr lang="en-US" sz="2500" u="sng" dirty="0">
                <a:hlinkClick r:id="rId3"/>
              </a:rPr>
              <a:t>https://www.tableau.com/academic/students</a:t>
            </a:r>
            <a:endParaRPr lang="en-US" sz="2500" dirty="0"/>
          </a:p>
          <a:p>
            <a:endParaRPr lang="en-US" sz="2800" dirty="0"/>
          </a:p>
          <a:p>
            <a:r>
              <a:rPr lang="en-US" sz="2800" dirty="0"/>
              <a:t>There will be no graded assignment this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63BB-16F2-A975-D132-2D8BEC22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832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FF3-EEA9-2D2B-6BB4-A80EFFA1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Look for Interesting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D2B4-002D-0951-D52B-FB0D64A01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you find a noteworthy chart example, good or bad, send it to me:</a:t>
            </a:r>
          </a:p>
          <a:p>
            <a:pPr lvl="1"/>
            <a:r>
              <a:rPr lang="en-US" sz="2500" b="1" dirty="0"/>
              <a:t>To:  </a:t>
            </a:r>
            <a:r>
              <a:rPr lang="en-US" sz="2500" dirty="0">
                <a:hlinkClick r:id="rId2"/>
              </a:rPr>
              <a:t>robert.Nicholson@sjsu.edu</a:t>
            </a:r>
            <a:endParaRPr lang="en-US" sz="2500" dirty="0"/>
          </a:p>
          <a:p>
            <a:pPr lvl="1"/>
            <a:r>
              <a:rPr lang="en-US" sz="2500" b="1" dirty="0"/>
              <a:t>Subject:  </a:t>
            </a:r>
            <a:r>
              <a:rPr lang="en-US" sz="2500" dirty="0"/>
              <a:t>DATA 230 Example</a:t>
            </a:r>
          </a:p>
          <a:p>
            <a:r>
              <a:rPr lang="en-US" sz="2800" dirty="0"/>
              <a:t>Explain why you think it’s noteworthy</a:t>
            </a:r>
          </a:p>
          <a:p>
            <a:r>
              <a:rPr lang="en-US" sz="2800" dirty="0"/>
              <a:t>If I use it as a class example, I’ll give you 25 points (~1/4 of a homework assignment)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8C51-DB67-E382-4EF4-7889C4D6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864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C861-DD65-7890-D091-C1C3C32A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WCAG* Contrast Checker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9119-3ADB-0890-DA90-55063F28D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1"/>
            <a:ext cx="7886700" cy="68898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https://webaim.org/resources/contrastchecker/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CA0B2-EE74-B822-6207-1B932FF7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5E17D-E0B0-3A1E-DD18-12CDED23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1" y="2061578"/>
            <a:ext cx="5709622" cy="37964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E2E4B-8A2B-6F6E-8BF2-E840F838A134}"/>
              </a:ext>
            </a:extLst>
          </p:cNvPr>
          <p:cNvSpPr txBox="1"/>
          <p:nvPr/>
        </p:nvSpPr>
        <p:spPr>
          <a:xfrm>
            <a:off x="2612561" y="6101140"/>
            <a:ext cx="382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Web Content 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70091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9A5F-3751-0F2B-C5B8-00AB192A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5CC7-05D1-9BC9-3D4C-4EE5C3FD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Because a significant number of people have impair color vision, colors should not in general be used as the sole distinguishing characteristic.  Use different shades, patterns, or shapes.</a:t>
            </a:r>
            <a:br>
              <a:rPr lang="en-US" sz="2800" dirty="0"/>
            </a:br>
            <a:endParaRPr lang="en-US" sz="1200" dirty="0"/>
          </a:p>
          <a:p>
            <a:r>
              <a:rPr lang="en-US" sz="2800" dirty="0"/>
              <a:t>To help you make good color choices, there are online tools that will allow you to simulate color vision impairment:</a:t>
            </a:r>
            <a:br>
              <a:rPr lang="en-US" sz="2800" dirty="0"/>
            </a:br>
            <a:endParaRPr lang="en-US" sz="800" dirty="0"/>
          </a:p>
          <a:p>
            <a:pPr marL="342900" lvl="1" indent="0">
              <a:buNone/>
            </a:pPr>
            <a:r>
              <a:rPr lang="en-US" dirty="0">
                <a:hlinkClick r:id="rId2"/>
              </a:rPr>
              <a:t>https://www.color-blindness.com/coblis-color-blindness-simulator/</a:t>
            </a:r>
            <a:br>
              <a:rPr lang="en-US" dirty="0"/>
            </a:br>
            <a:endParaRPr lang="en-US" sz="800" dirty="0"/>
          </a:p>
          <a:p>
            <a:pPr marL="342900" lvl="1" indent="0">
              <a:buNone/>
            </a:pPr>
            <a:r>
              <a:rPr lang="en-US" dirty="0">
                <a:hlinkClick r:id="rId3"/>
              </a:rPr>
              <a:t>https://pilestone.com/pages/color-blindness-simulator-1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1BD4-2E05-C7A2-1AF5-3D953F34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815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08E0-21C2-F115-0390-6D83EB88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Data Presentation of the Week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093FAD-2227-D1C2-F42C-1507066DA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605" y="1417342"/>
            <a:ext cx="6476789" cy="47596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F7A0-65E7-DB40-D257-1A5FC23F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113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FF3-EEA9-2D2B-6BB4-A80EFFA1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Interesting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D2B4-002D-0951-D52B-FB0D64A01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you find a noteworthy chart example, good or bad, send it to me:</a:t>
            </a:r>
          </a:p>
          <a:p>
            <a:pPr lvl="1"/>
            <a:r>
              <a:rPr lang="en-US" sz="2500" b="1" dirty="0"/>
              <a:t>To:  </a:t>
            </a:r>
            <a:r>
              <a:rPr lang="en-US" sz="2500" dirty="0">
                <a:hlinkClick r:id="rId2"/>
              </a:rPr>
              <a:t>robert.Nicholson@sjsu.edu</a:t>
            </a:r>
            <a:endParaRPr lang="en-US" sz="2500" dirty="0"/>
          </a:p>
          <a:p>
            <a:pPr lvl="1"/>
            <a:r>
              <a:rPr lang="en-US" sz="2500" b="1" dirty="0"/>
              <a:t>Subject:  </a:t>
            </a:r>
            <a:r>
              <a:rPr lang="en-US" sz="2500" dirty="0"/>
              <a:t>DATA 230 Example</a:t>
            </a:r>
            <a:br>
              <a:rPr lang="en-US" sz="2500" dirty="0"/>
            </a:br>
            <a:endParaRPr lang="en-US" sz="1200" dirty="0"/>
          </a:p>
          <a:p>
            <a:r>
              <a:rPr lang="en-US" sz="2800" dirty="0"/>
              <a:t>Explain </a:t>
            </a:r>
            <a:r>
              <a:rPr lang="en-US" sz="2800" i="1" dirty="0"/>
              <a:t>why</a:t>
            </a:r>
            <a:r>
              <a:rPr lang="en-US" sz="2800" dirty="0"/>
              <a:t> you think it’s noteworthy</a:t>
            </a:r>
            <a:br>
              <a:rPr lang="en-US" sz="2800" dirty="0"/>
            </a:br>
            <a:endParaRPr lang="en-US" sz="1200" dirty="0"/>
          </a:p>
          <a:p>
            <a:r>
              <a:rPr lang="en-US" sz="2800" dirty="0"/>
              <a:t>If I use it as a class example, I’ll give you 25 points (~1/4 of a homework assignment)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8C51-DB67-E382-4EF4-7889C4D6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7922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28155</TotalTime>
  <Words>871</Words>
  <Application>Microsoft Macintosh PowerPoint</Application>
  <PresentationFormat>On-screen Show (4:3)</PresentationFormat>
  <Paragraphs>187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DATA 230 Data Visualization Week 4</vt:lpstr>
      <vt:lpstr>Classes will no longer be available on Zoom</vt:lpstr>
      <vt:lpstr>Bad Data Presentation of the Week</vt:lpstr>
      <vt:lpstr>Bad Design – Common Problems</vt:lpstr>
      <vt:lpstr>Featured Data Presentation of the Week</vt:lpstr>
      <vt:lpstr>WCAG* Contrast Checker</vt:lpstr>
      <vt:lpstr>Use of Color</vt:lpstr>
      <vt:lpstr>Featured Data Presentation of the Week</vt:lpstr>
      <vt:lpstr>Look for Interesting Examples</vt:lpstr>
      <vt:lpstr>Splunk for Data Visualization</vt:lpstr>
      <vt:lpstr>Data Collection</vt:lpstr>
      <vt:lpstr>What is Splunk?</vt:lpstr>
      <vt:lpstr>Splunk in a Web Browser</vt:lpstr>
      <vt:lpstr>Real-Time / Ongoing</vt:lpstr>
      <vt:lpstr>A Complex Product</vt:lpstr>
      <vt:lpstr>Install &amp; Launch Splunk</vt:lpstr>
      <vt:lpstr>The Settings Menu</vt:lpstr>
      <vt:lpstr>Selecting an Input Type</vt:lpstr>
      <vt:lpstr>Loading a Local File</vt:lpstr>
      <vt:lpstr>The Titanic Dataset (.csv file)</vt:lpstr>
      <vt:lpstr>EXAMPLE</vt:lpstr>
      <vt:lpstr>Building “Lookups”</vt:lpstr>
      <vt:lpstr>Lookup from a File</vt:lpstr>
      <vt:lpstr>Load the File</vt:lpstr>
      <vt:lpstr>Widen Your Windows</vt:lpstr>
      <vt:lpstr>You’ll See a Lot More</vt:lpstr>
      <vt:lpstr>Set Permissions</vt:lpstr>
      <vt:lpstr>Default Permissions are Private</vt:lpstr>
      <vt:lpstr>A Lookup ~ a Filter ~ a View</vt:lpstr>
      <vt:lpstr>Add a Prices Lookup</vt:lpstr>
      <vt:lpstr>Set Permissions</vt:lpstr>
      <vt:lpstr>Launch the Search App</vt:lpstr>
      <vt:lpstr>Run a Search</vt:lpstr>
      <vt:lpstr>Try the Search Again</vt:lpstr>
      <vt:lpstr>Another Search</vt:lpstr>
      <vt:lpstr>Create an Automated Lookup</vt:lpstr>
      <vt:lpstr>Generated Query</vt:lpstr>
      <vt:lpstr>Combined Searches</vt:lpstr>
      <vt:lpstr>Saving a Report</vt:lpstr>
      <vt:lpstr>Saving a Report</vt:lpstr>
      <vt:lpstr>Running a Time Range Report</vt:lpstr>
      <vt:lpstr>Sharing Reports</vt:lpstr>
      <vt:lpstr>An Online Shopping Cart Report</vt:lpstr>
      <vt:lpstr>Click the Visualizations Tab</vt:lpstr>
      <vt:lpstr>A More Complex Search</vt:lpstr>
      <vt:lpstr>Visualization</vt:lpstr>
      <vt:lpstr>Formatting: X Axis</vt:lpstr>
      <vt:lpstr>Formatting: Y Axis</vt:lpstr>
      <vt:lpstr>Creating a Chart Overlay</vt:lpstr>
      <vt:lpstr>Overlay with 2nd Y Axis</vt:lpstr>
      <vt:lpstr>Saving a Chart as a Report</vt:lpstr>
      <vt:lpstr>Running the Report</vt:lpstr>
      <vt:lpstr>What We Have Dono with Splunk</vt:lpstr>
      <vt:lpstr>Licenses</vt:lpstr>
      <vt:lpstr>Reminder: Look for Interesting Examples</vt:lpstr>
    </vt:vector>
  </TitlesOfParts>
  <Company>Apropos Logic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Robert Nicholson</cp:lastModifiedBy>
  <cp:revision>373</cp:revision>
  <dcterms:created xsi:type="dcterms:W3CDTF">2008-01-12T03:52:55Z</dcterms:created>
  <dcterms:modified xsi:type="dcterms:W3CDTF">2023-02-28T15:41:25Z</dcterms:modified>
</cp:coreProperties>
</file>